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 autoAdjust="0"/>
    <p:restoredTop sz="94714" autoAdjust="0"/>
  </p:normalViewPr>
  <p:slideViewPr>
    <p:cSldViewPr snapToGrid="0" snapToObjects="1">
      <p:cViewPr>
        <p:scale>
          <a:sx n="99" d="100"/>
          <a:sy n="99" d="100"/>
        </p:scale>
        <p:origin x="-930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endParaRPr kumimoji="0"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endParaRPr/>
          </a:p>
          <a:p>
            <a:pPr lvl="1" eaLnBrk="1" latinLnBrk="0" hangingPunct="1"/>
            <a:endParaRPr/>
          </a:p>
          <a:p>
            <a:pPr lvl="2" eaLnBrk="1" latinLnBrk="0" hangingPunct="1"/>
            <a:endParaRPr/>
          </a:p>
          <a:p>
            <a:pPr lvl="3" eaLnBrk="1" latinLnBrk="0" hangingPunct="1"/>
            <a:endParaRPr/>
          </a:p>
          <a:p>
            <a:pPr lvl="4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t>7/7/2014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t>7/7/2014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Thinking Critically, 11e</a:t>
            </a:r>
            <a:br>
              <a:rPr lang="en-US" dirty="0" smtClean="0"/>
            </a:br>
            <a:r>
              <a:rPr lang="en-US" dirty="0" smtClean="0"/>
              <a:t>John Chaffee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3"/>
            <a:ext cx="7406640" cy="2152173"/>
          </a:xfrm>
        </p:spPr>
        <p:txBody>
          <a:bodyPr>
            <a:norm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2800" dirty="0"/>
              <a:t>Chapter 9: </a:t>
            </a:r>
          </a:p>
          <a:p>
            <a:pPr algn="ctr"/>
            <a:r>
              <a:rPr lang="en-US" sz="2800" dirty="0"/>
              <a:t> Thinking Critically About</a:t>
            </a:r>
          </a:p>
          <a:p>
            <a:pPr algn="ctr"/>
            <a:r>
              <a:rPr lang="en-US" sz="2800" dirty="0"/>
              <a:t> Moral Issues </a:t>
            </a:r>
          </a:p>
          <a:p>
            <a:pPr algn="ctr"/>
            <a:endParaRPr lang="en-US" dirty="0"/>
          </a:p>
        </p:txBody>
      </p:sp>
      <p:pic>
        <p:nvPicPr>
          <p:cNvPr id="4" name="Content Placeholder 3" descr="cengage branding copy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707" b="-10707"/>
          <a:stretch>
            <a:fillRect/>
          </a:stretch>
        </p:blipFill>
        <p:spPr>
          <a:xfrm>
            <a:off x="4033922" y="5339410"/>
            <a:ext cx="1693717" cy="108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296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effectLst/>
              </a:rPr>
              <a:t>Introduction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Moral issues and decisions are challenging and complex.</a:t>
            </a:r>
          </a:p>
          <a:p>
            <a:pPr lvl="0"/>
            <a:r>
              <a:rPr lang="en-US" dirty="0"/>
              <a:t>Critical thinking is central in </a:t>
            </a:r>
            <a:endParaRPr lang="en-US" dirty="0" smtClean="0"/>
          </a:p>
          <a:p>
            <a:pPr marL="912813" lvl="0" indent="-457200">
              <a:buFont typeface="Courier New"/>
              <a:buChar char="o"/>
            </a:pPr>
            <a:r>
              <a:rPr lang="en-US" dirty="0" smtClean="0"/>
              <a:t>developing </a:t>
            </a:r>
            <a:r>
              <a:rPr lang="en-US" dirty="0"/>
              <a:t>enlightened </a:t>
            </a:r>
            <a:r>
              <a:rPr lang="en-US" dirty="0" smtClean="0"/>
              <a:t>values </a:t>
            </a:r>
          </a:p>
          <a:p>
            <a:pPr marL="912813" lvl="0" indent="-457200">
              <a:buFont typeface="Courier New"/>
              <a:buChar char="o"/>
            </a:pPr>
            <a:r>
              <a:rPr lang="en-US" dirty="0" smtClean="0"/>
              <a:t>using </a:t>
            </a:r>
            <a:r>
              <a:rPr lang="en-US" dirty="0"/>
              <a:t>informed moral </a:t>
            </a:r>
            <a:r>
              <a:rPr lang="en-US" dirty="0" smtClean="0"/>
              <a:t>reasoning</a:t>
            </a:r>
            <a:endParaRPr lang="en-US" dirty="0"/>
          </a:p>
          <a:p>
            <a:pPr marL="912813" lvl="0" indent="-457200">
              <a:buFont typeface="Courier New"/>
              <a:buChar char="o"/>
            </a:pPr>
            <a:r>
              <a:rPr lang="en-US" dirty="0" smtClean="0"/>
              <a:t>drawing </a:t>
            </a:r>
            <a:r>
              <a:rPr lang="en-US" dirty="0"/>
              <a:t>ethical </a:t>
            </a:r>
            <a:r>
              <a:rPr lang="en-US" dirty="0" smtClean="0"/>
              <a:t>conclusions</a:t>
            </a:r>
            <a:endParaRPr lang="en-US" dirty="0"/>
          </a:p>
          <a:p>
            <a:pPr lvl="0"/>
            <a:r>
              <a:rPr lang="en-US" dirty="0"/>
              <a:t>Ethics and morality help to evaluate how the world </a:t>
            </a:r>
            <a:r>
              <a:rPr lang="en-US" i="1" dirty="0"/>
              <a:t>ought </a:t>
            </a:r>
            <a:r>
              <a:rPr lang="en-US" dirty="0"/>
              <a:t>to be and what courses of action people </a:t>
            </a:r>
            <a:r>
              <a:rPr lang="en-US" i="1" dirty="0"/>
              <a:t>should </a:t>
            </a:r>
            <a:r>
              <a:rPr lang="en-US" dirty="0"/>
              <a:t>take.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1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effectLst/>
              </a:rPr>
              <a:t>What Is Ethics?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Ethics and morals are principles that govern relationships with other people.</a:t>
            </a:r>
          </a:p>
          <a:p>
            <a:pPr lvl="0"/>
            <a:r>
              <a:rPr lang="en-US" dirty="0"/>
              <a:t>The ethical and moral concepts we use to evaluate our behaviors include:</a:t>
            </a:r>
          </a:p>
          <a:p>
            <a:pPr marL="912813" lvl="0" indent="-457200">
              <a:buFont typeface="Courier New"/>
              <a:buChar char="o"/>
              <a:tabLst>
                <a:tab pos="577850" algn="l"/>
              </a:tabLst>
            </a:pPr>
            <a:r>
              <a:rPr lang="en-US" dirty="0"/>
              <a:t>Right and wrong</a:t>
            </a:r>
          </a:p>
          <a:p>
            <a:pPr marL="912813" lvl="0" indent="-457200">
              <a:buFont typeface="Courier New"/>
              <a:buChar char="o"/>
              <a:tabLst>
                <a:tab pos="577850" algn="l"/>
              </a:tabLst>
            </a:pPr>
            <a:r>
              <a:rPr lang="en-US" dirty="0"/>
              <a:t>Good and bad</a:t>
            </a:r>
          </a:p>
          <a:p>
            <a:pPr marL="912813" lvl="0" indent="-457200">
              <a:buFont typeface="Courier New"/>
              <a:buChar char="o"/>
              <a:tabLst>
                <a:tab pos="577850" algn="l"/>
              </a:tabLst>
            </a:pPr>
            <a:r>
              <a:rPr lang="en-US" dirty="0" smtClean="0"/>
              <a:t>Just </a:t>
            </a:r>
            <a:r>
              <a:rPr lang="en-US" dirty="0"/>
              <a:t>and unjust</a:t>
            </a:r>
          </a:p>
          <a:p>
            <a:pPr marL="912813" lvl="0" indent="-457200">
              <a:buFont typeface="Courier New"/>
              <a:buChar char="o"/>
              <a:tabLst>
                <a:tab pos="577850" algn="l"/>
              </a:tabLst>
            </a:pPr>
            <a:r>
              <a:rPr lang="en-US" dirty="0"/>
              <a:t>Fair and </a:t>
            </a:r>
            <a:r>
              <a:rPr lang="en-US" dirty="0" smtClean="0"/>
              <a:t>unfair</a:t>
            </a:r>
            <a:endParaRPr lang="en-US" dirty="0"/>
          </a:p>
          <a:p>
            <a:pPr marL="912813" lvl="0" indent="-457200">
              <a:buFont typeface="Courier New"/>
              <a:buChar char="o"/>
            </a:pPr>
            <a:r>
              <a:rPr lang="en-US" dirty="0"/>
              <a:t>Responsible and </a:t>
            </a:r>
            <a:r>
              <a:rPr lang="en-US" dirty="0" smtClean="0"/>
              <a:t>irresponsible</a:t>
            </a:r>
            <a:endParaRPr lang="en-US" dirty="0"/>
          </a:p>
          <a:p>
            <a:pPr lvl="0"/>
            <a:r>
              <a:rPr lang="en-US" dirty="0"/>
              <a:t>Moral values involve the moral customs and practices of a culture as well as their justification and logic — all of which critical thinking helps us evaluate.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803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effectLst/>
              </a:rPr>
              <a:t>Your Moral Compass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Where do moral values come from?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Parents, teachers, religious leaders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Other authorities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Friends, acquaintances, colleagues</a:t>
            </a:r>
          </a:p>
          <a:p>
            <a:pPr lvl="0"/>
            <a:r>
              <a:rPr lang="en-US" dirty="0" smtClean="0"/>
              <a:t>The challenge is to create </a:t>
            </a:r>
            <a:r>
              <a:rPr lang="en-US" dirty="0"/>
              <a:t>a refined and accurate moral compass to guide moral decisions</a:t>
            </a:r>
            <a:r>
              <a:rPr lang="en-US" dirty="0" smtClean="0"/>
              <a:t>.</a:t>
            </a:r>
          </a:p>
          <a:p>
            <a:pPr marL="912813" lvl="0" indent="-457200">
              <a:buFont typeface="Courier New"/>
              <a:buChar char="o"/>
            </a:pPr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899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effectLst/>
              </a:rPr>
              <a:t>Moral Theories That People Use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People respond differently to what they would do if they were unsure of right </a:t>
            </a:r>
            <a:r>
              <a:rPr lang="en-US" dirty="0" smtClean="0"/>
              <a:t>and wrong </a:t>
            </a:r>
            <a:r>
              <a:rPr lang="en-US" dirty="0"/>
              <a:t>in a situation. </a:t>
            </a:r>
            <a:endParaRPr lang="en-US" dirty="0" smtClean="0"/>
          </a:p>
          <a:p>
            <a:pPr lvl="0"/>
            <a:r>
              <a:rPr lang="en-US" dirty="0"/>
              <a:t>Some of the “moral theories” of response are: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I would follow my conscience.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I do not know what I would do.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I would do whatever would improve my own situation.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I would do what God or the scriptures say is right.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I would do whatever made me happy.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I would follow the advice of an authority, such as a parent or teacher.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I would do what is best for everyone involved.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850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41763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The </a:t>
            </a:r>
            <a:r>
              <a:rPr lang="en-US" dirty="0">
                <a:effectLst/>
              </a:rPr>
              <a:t>Thinker’s Guide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to </a:t>
            </a:r>
            <a:r>
              <a:rPr lang="en-US" dirty="0">
                <a:effectLst/>
              </a:rPr>
              <a:t>Moral Decision Making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Make morality a priority.</a:t>
            </a:r>
          </a:p>
          <a:p>
            <a:pPr marL="912813" lvl="0" indent="-457200">
              <a:buFont typeface="Courier New"/>
              <a:buChar char="o"/>
            </a:pPr>
            <a:r>
              <a:rPr lang="en-US" dirty="0"/>
              <a:t>Become aware of moral issues and make choices </a:t>
            </a:r>
            <a:r>
              <a:rPr lang="en-US" dirty="0" smtClean="0"/>
              <a:t>grounded </a:t>
            </a:r>
            <a:r>
              <a:rPr lang="en-US" dirty="0"/>
              <a:t>in thoughtful </a:t>
            </a:r>
            <a:r>
              <a:rPr lang="en-US" dirty="0" smtClean="0"/>
              <a:t>reflection and supported </a:t>
            </a:r>
            <a:r>
              <a:rPr lang="en-US" dirty="0"/>
              <a:t>by persuasive reasoning</a:t>
            </a:r>
            <a:r>
              <a:rPr lang="en-US" dirty="0" smtClean="0"/>
              <a:t>.</a:t>
            </a:r>
          </a:p>
          <a:p>
            <a:pPr lvl="0"/>
            <a:r>
              <a:rPr lang="en-US" dirty="0"/>
              <a:t>Recognize that ethics is based on reason.</a:t>
            </a:r>
          </a:p>
          <a:p>
            <a:pPr marL="912813" lvl="0" indent="-457200">
              <a:buFont typeface="Courier New"/>
              <a:buChar char="o"/>
            </a:pPr>
            <a:r>
              <a:rPr lang="en-US" dirty="0"/>
              <a:t>The logic of ethical statements </a:t>
            </a:r>
            <a:r>
              <a:rPr lang="en-US" dirty="0" smtClean="0"/>
              <a:t>demands </a:t>
            </a:r>
            <a:r>
              <a:rPr lang="en-US" dirty="0"/>
              <a:t>that they be supported by reasons and not be expressions of emotion.</a:t>
            </a:r>
          </a:p>
          <a:p>
            <a:pPr marL="912813" lvl="0" indent="-457200">
              <a:buFont typeface="Courier New"/>
              <a:buChar char="o"/>
            </a:pPr>
            <a:r>
              <a:rPr lang="en-US" dirty="0"/>
              <a:t>Ethical statements are usually intended to be universally true.</a:t>
            </a:r>
          </a:p>
          <a:p>
            <a:pPr marL="912813" lvl="0" indent="-457200">
              <a:buFont typeface="Courier New"/>
              <a:buChar char="o"/>
            </a:pPr>
            <a:endParaRPr lang="en-US" dirty="0"/>
          </a:p>
          <a:p>
            <a:pPr marL="912813" lvl="0" indent="-457200">
              <a:buFont typeface="Courier New"/>
              <a:buChar char="o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311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115449"/>
            <a:ext cx="7498080" cy="19113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The </a:t>
            </a:r>
            <a:r>
              <a:rPr lang="en-US" dirty="0">
                <a:effectLst/>
              </a:rPr>
              <a:t>Thinker’s </a:t>
            </a:r>
            <a:r>
              <a:rPr lang="en-US" dirty="0" smtClean="0">
                <a:effectLst/>
              </a:rPr>
              <a:t>Guide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to Moral Decision Making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sz="3100" dirty="0" smtClean="0">
                <a:effectLst/>
              </a:rPr>
              <a:t>(</a:t>
            </a:r>
            <a:r>
              <a:rPr lang="en-US" sz="3100" dirty="0">
                <a:effectLst/>
              </a:rPr>
              <a:t>continued)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endParaRPr lang="en-US" dirty="0" smtClean="0"/>
          </a:p>
          <a:p>
            <a:pPr lvl="0"/>
            <a:r>
              <a:rPr lang="en-US" dirty="0" smtClean="0"/>
              <a:t>Include </a:t>
            </a:r>
            <a:r>
              <a:rPr lang="en-US" dirty="0"/>
              <a:t>the ethic of justice.</a:t>
            </a:r>
          </a:p>
          <a:p>
            <a:pPr marL="925513" lvl="0" indent="-457200">
              <a:buFont typeface="Courier New"/>
              <a:buChar char="o"/>
            </a:pPr>
            <a:r>
              <a:rPr lang="en-US" dirty="0"/>
              <a:t>Treat everyone equally, unless there is some persuasive reason not to.</a:t>
            </a:r>
          </a:p>
          <a:p>
            <a:pPr marL="925513" lvl="0" indent="-457200">
              <a:buFont typeface="Courier New"/>
              <a:buChar char="o"/>
            </a:pPr>
            <a:r>
              <a:rPr lang="en-US" dirty="0" smtClean="0"/>
              <a:t>Emphasize </a:t>
            </a:r>
            <a:r>
              <a:rPr lang="en-US" dirty="0"/>
              <a:t>the intentions or motivations behind an action, not the consequences.</a:t>
            </a:r>
          </a:p>
          <a:p>
            <a:pPr lvl="0"/>
            <a:r>
              <a:rPr lang="en-US" dirty="0"/>
              <a:t>Include the ethic of care.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Use empathy and put your aspirations in a context of concern for others.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263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1"/>
            <a:ext cx="7498080" cy="180870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The </a:t>
            </a:r>
            <a:r>
              <a:rPr lang="en-US" dirty="0">
                <a:effectLst/>
              </a:rPr>
              <a:t>Thinker’s </a:t>
            </a:r>
            <a:r>
              <a:rPr lang="en-US" dirty="0" smtClean="0">
                <a:effectLst/>
              </a:rPr>
              <a:t>Guide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to Moral Decision Making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sz="3100" dirty="0" smtClean="0">
                <a:effectLst/>
              </a:rPr>
              <a:t>(</a:t>
            </a:r>
            <a:r>
              <a:rPr lang="en-US" sz="3100" dirty="0">
                <a:effectLst/>
              </a:rPr>
              <a:t>continued)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endParaRPr lang="en-US" dirty="0" smtClean="0"/>
          </a:p>
          <a:p>
            <a:pPr lvl="0"/>
            <a:r>
              <a:rPr lang="en-US" dirty="0" smtClean="0"/>
              <a:t>Accept </a:t>
            </a:r>
            <a:r>
              <a:rPr lang="en-US" dirty="0"/>
              <a:t>responsibility.</a:t>
            </a:r>
          </a:p>
          <a:p>
            <a:pPr marL="912813" lvl="0" indent="-457200">
              <a:buFont typeface="Courier New"/>
              <a:buChar char="o"/>
              <a:tabLst>
                <a:tab pos="577850" algn="l"/>
              </a:tabLst>
            </a:pPr>
            <a:r>
              <a:rPr lang="en-US" dirty="0"/>
              <a:t>To be held morally accountable, for good or ill, your actions </a:t>
            </a:r>
            <a:r>
              <a:rPr lang="en-US" dirty="0" smtClean="0"/>
              <a:t>must result from </a:t>
            </a:r>
            <a:r>
              <a:rPr lang="en-US" i="1" dirty="0"/>
              <a:t>free choices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Seek to promote happiness.</a:t>
            </a:r>
          </a:p>
          <a:p>
            <a:pPr marL="925513" lvl="0" indent="-457200">
              <a:buFont typeface="Courier New"/>
              <a:buChar char="o"/>
            </a:pPr>
            <a:r>
              <a:rPr lang="en-US" dirty="0"/>
              <a:t>Promoting happiness — and therefore diminishing human suffering — is a mainstay of many ethical systems.</a:t>
            </a:r>
          </a:p>
          <a:p>
            <a:pPr marL="925513" lvl="0" indent="-457200">
              <a:buFont typeface="Courier New"/>
              <a:buChar char="o"/>
            </a:pPr>
            <a:r>
              <a:rPr lang="en-US" dirty="0"/>
              <a:t>Pursuing </a:t>
            </a:r>
            <a:r>
              <a:rPr lang="en-US" dirty="0" smtClean="0"/>
              <a:t>self</a:t>
            </a:r>
            <a:r>
              <a:rPr lang="en-US" dirty="0"/>
              <a:t>-interest is ethically appropriate, but not at the expense of other people.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288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179588"/>
            <a:ext cx="7498080" cy="20909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The </a:t>
            </a:r>
            <a:r>
              <a:rPr lang="en-US" dirty="0">
                <a:effectLst/>
              </a:rPr>
              <a:t>Thinker’s Guide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to </a:t>
            </a:r>
            <a:r>
              <a:rPr lang="en-US" dirty="0">
                <a:effectLst/>
              </a:rPr>
              <a:t>Moral Decision </a:t>
            </a:r>
            <a:r>
              <a:rPr lang="en-US" dirty="0" smtClean="0">
                <a:effectLst/>
              </a:rPr>
              <a:t>Making</a:t>
            </a:r>
            <a:br>
              <a:rPr lang="en-US" dirty="0" smtClean="0">
                <a:effectLst/>
              </a:rPr>
            </a:br>
            <a:r>
              <a:rPr lang="en-US" sz="3100" dirty="0" smtClean="0">
                <a:effectLst/>
              </a:rPr>
              <a:t> </a:t>
            </a:r>
            <a:r>
              <a:rPr lang="en-US" sz="3100" dirty="0">
                <a:effectLst/>
              </a:rPr>
              <a:t>(continued)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Develop </a:t>
            </a:r>
            <a:r>
              <a:rPr lang="en-US" dirty="0"/>
              <a:t>an informed moral intuition.</a:t>
            </a:r>
          </a:p>
          <a:p>
            <a:pPr marL="912813" lvl="0" indent="-457200">
              <a:buFont typeface="Courier New"/>
              <a:buChar char="o"/>
            </a:pPr>
            <a:r>
              <a:rPr lang="en-US" dirty="0"/>
              <a:t>Moral intuition informed by thought and reflection is highly credible.</a:t>
            </a:r>
          </a:p>
          <a:p>
            <a:pPr lvl="0"/>
            <a:r>
              <a:rPr lang="en-US" dirty="0"/>
              <a:t>Discover the natural law of human nature.</a:t>
            </a:r>
          </a:p>
          <a:p>
            <a:pPr marL="963613" lvl="0" indent="-457200">
              <a:buFont typeface="Courier New"/>
              <a:buChar char="o"/>
            </a:pPr>
            <a:r>
              <a:rPr lang="en-US" dirty="0"/>
              <a:t>Critical thinking can reveal </a:t>
            </a:r>
            <a:r>
              <a:rPr lang="en-US" dirty="0" smtClean="0"/>
              <a:t>an image </a:t>
            </a:r>
            <a:r>
              <a:rPr lang="en-US" dirty="0"/>
              <a:t>of fulfilled human potential </a:t>
            </a:r>
            <a:r>
              <a:rPr lang="en-US" dirty="0" smtClean="0"/>
              <a:t>that helps inform </a:t>
            </a:r>
            <a:r>
              <a:rPr lang="en-US" dirty="0"/>
              <a:t>our moral choices.</a:t>
            </a:r>
          </a:p>
          <a:p>
            <a:pPr lvl="0"/>
            <a:r>
              <a:rPr lang="en-US" dirty="0"/>
              <a:t>Choose to be a moral person.</a:t>
            </a:r>
          </a:p>
          <a:p>
            <a:pPr marL="912813" lvl="0" indent="-457200">
              <a:buFont typeface="Courier New"/>
              <a:buChar char="o"/>
            </a:pPr>
            <a:r>
              <a:rPr lang="en-US" dirty="0"/>
              <a:t>Value morality, aspire to an enhanced moral awareness, and exert the motivation and commitment to reach this goal.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0958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Custom 1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566</TotalTime>
  <Words>519</Words>
  <Application>Microsoft Office PowerPoint</Application>
  <PresentationFormat>On-screen Show 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Solstice</vt:lpstr>
      <vt:lpstr>Thinking Critically, 11e John Chaffee</vt:lpstr>
      <vt:lpstr>Introduction </vt:lpstr>
      <vt:lpstr>What Is Ethics? </vt:lpstr>
      <vt:lpstr>Your Moral Compass </vt:lpstr>
      <vt:lpstr>Moral Theories That People Use </vt:lpstr>
      <vt:lpstr> The Thinker’s Guide  to Moral Decision Making </vt:lpstr>
      <vt:lpstr> The Thinker’s Guide  to Moral Decision Making  (continued) </vt:lpstr>
      <vt:lpstr> The Thinker’s Guide  to Moral Decision Making  (continued) </vt:lpstr>
      <vt:lpstr> The Thinker’s Guide  to Moral Decision Making  (continued)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Thinking Critically by John Chaffee</dc:title>
  <dc:creator>Kathleen Smith</dc:creator>
  <cp:lastModifiedBy>CL User</cp:lastModifiedBy>
  <cp:revision>56</cp:revision>
  <dcterms:created xsi:type="dcterms:W3CDTF">2014-05-29T19:26:01Z</dcterms:created>
  <dcterms:modified xsi:type="dcterms:W3CDTF">2014-07-07T13:53:22Z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-1184744708</vt:i4>
  </property>
  <property fmtid="{D5CDD505-2E9C-101B-9397-08002B2CF9AE}" pid="3" name="_NewReviewCycle">
    <vt:lpwstr/>
  </property>
  <property fmtid="{D5CDD505-2E9C-101B-9397-08002B2CF9AE}" pid="4" name="_EmailSubject">
    <vt:lpwstr>Chaffee PowerPoint slides / drafts of Chapters 1 &amp; 2</vt:lpwstr>
  </property>
  <property fmtid="{D5CDD505-2E9C-101B-9397-08002B2CF9AE}" pid="5" name="_AuthorEmail">
    <vt:lpwstr>rachel.smith@cengage.com</vt:lpwstr>
  </property>
  <property fmtid="{D5CDD505-2E9C-101B-9397-08002B2CF9AE}" pid="6" name="_AuthorEmailDisplayName">
    <vt:lpwstr>Smith, Rachel L</vt:lpwstr>
  </property>
</Properties>
</file>